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81" r:id="rId25"/>
    <p:sldId id="278" r:id="rId26"/>
    <p:sldId id="279" r:id="rId27"/>
    <p:sldId id="280" r:id="rId28"/>
    <p:sldId id="283" r:id="rId29"/>
    <p:sldId id="290" r:id="rId30"/>
    <p:sldId id="291" r:id="rId31"/>
    <p:sldId id="293" r:id="rId32"/>
    <p:sldId id="292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11B50-BD12-1D40-9041-618EFA53513A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B86B3-0240-1840-8C2B-D0FFDA81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8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2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2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4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3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0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5EF8-FBC8-494A-BE25-78FEC8D5EAE9}" type="datetimeFigureOut">
              <a:rPr lang="en-US" smtClean="0"/>
              <a:t>28/04/15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43DC-8E80-1B47-A6C0-081C8BE4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WFR3lOm_xhE" TargetMode="Externa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Carsten Schürmann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2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Bias: </a:t>
            </a:r>
            <a:r>
              <a:rPr lang="en-US" dirty="0" smtClean="0"/>
              <a:t>error </a:t>
            </a:r>
            <a:r>
              <a:rPr lang="en-US" dirty="0"/>
              <a:t>from erroneous assumptions in the </a:t>
            </a:r>
            <a:r>
              <a:rPr lang="en-US" dirty="0" smtClean="0"/>
              <a:t>learning algorithm. High bias </a:t>
            </a:r>
            <a:r>
              <a:rPr lang="en-US" dirty="0" err="1" smtClean="0"/>
              <a:t>leds</a:t>
            </a:r>
            <a:r>
              <a:rPr lang="en-US" dirty="0" smtClean="0"/>
              <a:t> to </a:t>
            </a:r>
            <a:r>
              <a:rPr lang="en-US" dirty="0" err="1" smtClean="0">
                <a:solidFill>
                  <a:srgbClr val="FF0000"/>
                </a:solidFill>
              </a:rPr>
              <a:t>underfitting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Variance: </a:t>
            </a:r>
            <a:r>
              <a:rPr lang="en-US" dirty="0"/>
              <a:t>is error from sensitivity to small fluctuations in the training set. High variance can </a:t>
            </a:r>
            <a:r>
              <a:rPr lang="en-US" dirty="0" smtClean="0"/>
              <a:t>cause </a:t>
            </a:r>
            <a:r>
              <a:rPr lang="en-US" dirty="0" err="1" smtClean="0">
                <a:solidFill>
                  <a:srgbClr val="FF0000"/>
                </a:solidFill>
              </a:rPr>
              <a:t>overfitting</a:t>
            </a:r>
            <a:r>
              <a:rPr lang="en-US" dirty="0" smtClean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8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0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Similarity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Documents: 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400" dirty="0" smtClean="0"/>
              <a:t> 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: “John loves statistics” 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: “Jess hates, hates statistics”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Query: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Y: “hates statistics”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Document-term matrix: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39566"/>
              </p:ext>
            </p:extLst>
          </p:nvPr>
        </p:nvGraphicFramePr>
        <p:xfrm>
          <a:off x="1436840" y="4507664"/>
          <a:ext cx="60960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482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Jess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loves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Ryan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sz="1800" baseline="-2500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sz="1800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7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00" y="6062389"/>
            <a:ext cx="1738237" cy="79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39" y="4566983"/>
            <a:ext cx="4737317" cy="1372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Vectors, Metrics,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2240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Euclidian distance: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Manhattan distance: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Retrieval:   </a:t>
            </a:r>
            <a:r>
              <a:rPr lang="en-US" dirty="0" smtClean="0">
                <a:solidFill>
                  <a:srgbClr val="000000"/>
                </a:solidFill>
              </a:rPr>
              <a:t>Find </a:t>
            </a:r>
            <a:r>
              <a:rPr lang="en-US" i="1" dirty="0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, with shortest distance to the query: </a:t>
            </a:r>
            <a:r>
              <a:rPr lang="en-US" dirty="0" smtClean="0">
                <a:solidFill>
                  <a:srgbClr val="FF0000"/>
                </a:solidFill>
              </a:rPr>
              <a:t>                      </a:t>
            </a:r>
            <a:r>
              <a:rPr lang="en-US" dirty="0" smtClean="0">
                <a:solidFill>
                  <a:srgbClr val="000000"/>
                </a:solidFill>
              </a:rPr>
              <a:t>minimal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43" y="2236438"/>
            <a:ext cx="5351088" cy="16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idea behind</a:t>
            </a:r>
          </a:p>
          <a:p>
            <a:pPr lvl="1"/>
            <a:r>
              <a:rPr lang="en-US" dirty="0" smtClean="0"/>
              <a:t>Assign a rank to each page</a:t>
            </a:r>
          </a:p>
          <a:p>
            <a:pPr lvl="1"/>
            <a:r>
              <a:rPr lang="en-US" dirty="0" smtClean="0"/>
              <a:t>Compute the rank from the linking edges weighted appropriately by their own page rank</a:t>
            </a:r>
          </a:p>
          <a:p>
            <a:r>
              <a:rPr lang="en-US" dirty="0" smtClean="0"/>
              <a:t>“Recursive </a:t>
            </a:r>
            <a:r>
              <a:rPr lang="en-US" dirty="0" err="1" smtClean="0"/>
              <a:t>defintion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Page rank algorithm, computes the rank, i.e. importance of each page iteratively</a:t>
            </a:r>
          </a:p>
          <a:p>
            <a:r>
              <a:rPr lang="en-US" dirty="0" smtClean="0"/>
              <a:t>Ingredients.  Matrices, Markov chains.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9" y="1694904"/>
            <a:ext cx="1481717" cy="5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7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3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Baseball Pitches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189" r="-151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534547" y="5991203"/>
            <a:ext cx="5609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Inferred meaning of clusters: black – fastball, red – sinker, </a:t>
            </a:r>
            <a:endParaRPr lang="en-US" dirty="0" smtClean="0"/>
          </a:p>
          <a:p>
            <a:r>
              <a:rPr lang="en-US" dirty="0" smtClean="0"/>
              <a:t>green </a:t>
            </a:r>
            <a:r>
              <a:rPr lang="en-US" dirty="0"/>
              <a:t>– changeup, blue – slider, light blue – curveball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2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Given: </a:t>
            </a:r>
            <a:r>
              <a:rPr lang="en-US" dirty="0" smtClean="0"/>
              <a:t>n vectors (representing observations x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Find k clusters   (centered 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Step 1: Place </a:t>
            </a:r>
            <a:r>
              <a:rPr lang="en-US" sz="2800" dirty="0" err="1" smtClean="0"/>
              <a:t>c</a:t>
            </a:r>
            <a:r>
              <a:rPr lang="en-US" sz="2800" baseline="-25000" dirty="0" err="1" smtClean="0"/>
              <a:t>k</a:t>
            </a:r>
            <a:r>
              <a:rPr lang="en-US" sz="2800" dirty="0" smtClean="0"/>
              <a:t> at random in the space</a:t>
            </a:r>
          </a:p>
          <a:p>
            <a:pPr marL="0" indent="0">
              <a:buNone/>
            </a:pPr>
            <a:r>
              <a:rPr lang="en-US" sz="2800" dirty="0" smtClean="0"/>
              <a:t>Step 2: Assign each 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i  </a:t>
            </a:r>
            <a:r>
              <a:rPr lang="en-US" sz="2800" dirty="0" smtClean="0"/>
              <a:t>to the closest c</a:t>
            </a:r>
            <a:r>
              <a:rPr lang="en-US" sz="2800" baseline="-25000" dirty="0" smtClean="0"/>
              <a:t>k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r>
              <a:rPr lang="en-US" sz="2800" dirty="0" smtClean="0"/>
              <a:t>Step 3: Compute new centers </a:t>
            </a:r>
            <a:r>
              <a:rPr lang="en-US" sz="2800" dirty="0" err="1" smtClean="0"/>
              <a:t>c</a:t>
            </a:r>
            <a:r>
              <a:rPr lang="en-US" sz="2800" baseline="-25000" dirty="0" err="1" smtClean="0"/>
              <a:t>k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among those assigned.</a:t>
            </a:r>
          </a:p>
          <a:p>
            <a:pPr marL="0" indent="0">
              <a:buNone/>
            </a:pPr>
            <a:r>
              <a:rPr lang="en-US" sz="2800" dirty="0" smtClean="0"/>
              <a:t>Step 4: </a:t>
            </a:r>
            <a:r>
              <a:rPr lang="en-US" sz="2800" dirty="0" err="1" smtClean="0"/>
              <a:t>Goto</a:t>
            </a:r>
            <a:r>
              <a:rPr lang="en-US" sz="2800" dirty="0" smtClean="0"/>
              <a:t> step 2 until stable.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reduces the distance </a:t>
            </a:r>
          </a:p>
          <a:p>
            <a:r>
              <a:rPr lang="en-US" dirty="0" smtClean="0"/>
              <a:t>Always converges</a:t>
            </a:r>
          </a:p>
          <a:p>
            <a:r>
              <a:rPr lang="en-US" dirty="0" smtClean="0"/>
              <a:t>May not converge in a global maximum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9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Data-mining is the science of discovering structure and making predictions in datasets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Unsupervised learning:  </a:t>
            </a:r>
            <a:r>
              <a:rPr lang="en-US" dirty="0" smtClean="0"/>
              <a:t>Structure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Given observations 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 smtClean="0"/>
              <a:t> X</a:t>
            </a:r>
            <a:r>
              <a:rPr lang="en-US" baseline="-25000" dirty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 learn group structure based on similarity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Supervised learning: </a:t>
            </a:r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Given observations and classifications </a:t>
            </a:r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), (X</a:t>
            </a:r>
            <a:r>
              <a:rPr lang="en-US" baseline="-25000" dirty="0"/>
              <a:t>2</a:t>
            </a:r>
            <a:r>
              <a:rPr lang="en-US" dirty="0" smtClean="0"/>
              <a:t>, Y</a:t>
            </a:r>
            <a:r>
              <a:rPr lang="en-US" baseline="-25000" dirty="0"/>
              <a:t>2</a:t>
            </a:r>
            <a:r>
              <a:rPr lang="en-US" dirty="0" smtClean="0"/>
              <a:t>), …, (</a:t>
            </a:r>
            <a:r>
              <a:rPr lang="en-US" dirty="0" err="1" smtClean="0"/>
              <a:t>X</a:t>
            </a:r>
            <a:r>
              <a:rPr lang="en-US" baseline="-25000" dirty="0" err="1"/>
              <a:t>n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/>
              <a:t>n</a:t>
            </a:r>
            <a:r>
              <a:rPr lang="en-US" dirty="0" smtClean="0"/>
              <a:t>) lear</a:t>
            </a:r>
            <a:r>
              <a:rPr lang="en-US" dirty="0" smtClean="0"/>
              <a:t>n a model</a:t>
            </a:r>
          </a:p>
          <a:p>
            <a:pPr marL="914400" lvl="2" indent="0">
              <a:buNone/>
            </a:pPr>
            <a:r>
              <a:rPr lang="en-US" dirty="0" smtClean="0"/>
              <a:t> to predict Y from X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063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33103" cy="488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Given: </a:t>
            </a:r>
            <a:r>
              <a:rPr lang="en-US" dirty="0" smtClean="0"/>
              <a:t>n vectors (representing observations x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Find k clusters   (centered in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Step 0: Every vector forms a group</a:t>
            </a:r>
          </a:p>
          <a:p>
            <a:pPr marL="0" indent="0">
              <a:buNone/>
            </a:pPr>
            <a:r>
              <a:rPr lang="en-US" dirty="0" smtClean="0"/>
              <a:t>Step 1: Find nearest neighboring groups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2: Merge them </a:t>
            </a:r>
          </a:p>
          <a:p>
            <a:pPr marL="0" indent="0">
              <a:buNone/>
            </a:pPr>
            <a:r>
              <a:rPr lang="en-US" dirty="0" smtClean="0"/>
              <a:t>Step 3: </a:t>
            </a:r>
            <a:r>
              <a:rPr lang="en-US" dirty="0" err="1" smtClean="0"/>
              <a:t>Goto</a:t>
            </a:r>
            <a:r>
              <a:rPr lang="en-US" dirty="0" smtClean="0"/>
              <a:t> 1 until there is only one group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Hierarchical clustering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864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36" y="1554611"/>
            <a:ext cx="4177184" cy="413717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Linkage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09" y="5793999"/>
            <a:ext cx="4177184" cy="7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8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6" y="1505492"/>
            <a:ext cx="4263666" cy="4309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16" y="6011812"/>
            <a:ext cx="4327097" cy="8461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2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41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2" y="130408"/>
            <a:ext cx="4053754" cy="7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7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</a:t>
            </a:r>
            <a:r>
              <a:rPr lang="en-US" dirty="0" smtClean="0">
                <a:solidFill>
                  <a:srgbClr val="FF0000"/>
                </a:solidFill>
              </a:rPr>
              <a:t>linkage </a:t>
            </a:r>
            <a:r>
              <a:rPr lang="en-US" dirty="0" smtClean="0"/>
              <a:t>avoids crowding but suffers </a:t>
            </a:r>
            <a:r>
              <a:rPr lang="en-US" dirty="0"/>
              <a:t>from chaining. </a:t>
            </a:r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Complete </a:t>
            </a:r>
            <a:r>
              <a:rPr lang="en-US" dirty="0">
                <a:solidFill>
                  <a:srgbClr val="FF0000"/>
                </a:solidFill>
              </a:rPr>
              <a:t>linkage </a:t>
            </a:r>
            <a:r>
              <a:rPr lang="en-US" dirty="0"/>
              <a:t>avoids chaining, but suffers from crowding.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67321" y="5092914"/>
            <a:ext cx="5254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There is also </a:t>
            </a:r>
            <a:r>
              <a:rPr lang="en-US" sz="3200" dirty="0" smtClean="0">
                <a:solidFill>
                  <a:srgbClr val="FF0000"/>
                </a:solidFill>
              </a:rPr>
              <a:t>average linkage</a:t>
            </a:r>
            <a:endParaRPr lang="en-US" sz="3200" dirty="0" smtClean="0"/>
          </a:p>
          <a:p>
            <a:r>
              <a:rPr lang="en-US" sz="3200" dirty="0" smtClean="0"/>
              <a:t>(not discussed here)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6652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7C774-6C5D-C94F-9E88-E155CA1C2B58}" type="slidenum">
              <a:rPr lang="da-DK" smtClean="0"/>
              <a:pPr>
                <a:defRPr/>
              </a:pPr>
              <a:t>26</a:t>
            </a:fld>
            <a:endParaRPr lang="da-DK" dirty="0"/>
          </a:p>
        </p:txBody>
      </p:sp>
      <p:pic>
        <p:nvPicPr>
          <p:cNvPr id="5" name="Billede 4" descr="500px-Linear_regression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21" y="1417638"/>
            <a:ext cx="6267321" cy="4136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672042"/>
            <a:ext cx="3086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“best” coefficients that minimizes the squared error.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somewhat easy (Gauss figured it out when he was 18), but modern regression methods can get very very difficult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89" y="2840339"/>
            <a:ext cx="500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54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 Trees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9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60" y="1142066"/>
            <a:ext cx="6819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8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115" r="-20115"/>
          <a:stretch>
            <a:fillRect/>
          </a:stretch>
        </p:blipFill>
        <p:spPr>
          <a:xfrm>
            <a:off x="-1261910" y="274638"/>
            <a:ext cx="11569452" cy="6362753"/>
          </a:xfrm>
        </p:spPr>
      </p:pic>
    </p:spTree>
    <p:extLst>
      <p:ext uri="{BB962C8B-B14F-4D97-AF65-F5344CB8AC3E}">
        <p14:creationId xmlns:p14="http://schemas.microsoft.com/office/powerpoint/2010/main" val="299737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553"/>
            <a:ext cx="9144000" cy="52364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Classification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76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Classification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redicative abilities: </a:t>
            </a:r>
            <a:r>
              <a:rPr lang="en-US" dirty="0" smtClean="0">
                <a:solidFill>
                  <a:srgbClr val="000000"/>
                </a:solidFill>
              </a:rPr>
              <a:t>Not so good.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Overfitting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if the </a:t>
            </a:r>
            <a:r>
              <a:rPr lang="en-US" dirty="0" err="1" smtClean="0"/>
              <a:t>granuarlity</a:t>
            </a:r>
            <a:r>
              <a:rPr lang="en-US" dirty="0" smtClean="0"/>
              <a:t> of the tree is too fine, then predictive abilities are even worse</a:t>
            </a:r>
          </a:p>
        </p:txBody>
      </p:sp>
    </p:spTree>
    <p:extLst>
      <p:ext uri="{BB962C8B-B14F-4D97-AF65-F5344CB8AC3E}">
        <p14:creationId xmlns:p14="http://schemas.microsoft.com/office/powerpoint/2010/main" val="1996093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Exact approach versus approximation: </a:t>
            </a:r>
            <a:r>
              <a:rPr lang="en-US" dirty="0"/>
              <a:t>often when we can’t do something exactly, we’ll settle for an approximation. Can perform well, and scales well computationally to work for large problems </a:t>
            </a:r>
            <a:endParaRPr lang="en-US" dirty="0" smtClean="0">
              <a:effectLst/>
            </a:endParaRPr>
          </a:p>
          <a:p>
            <a:r>
              <a:rPr lang="en-US" dirty="0">
                <a:solidFill>
                  <a:srgbClr val="FF0000"/>
                </a:solidFill>
              </a:rPr>
              <a:t>Bias-variance tradeoff: </a:t>
            </a:r>
            <a:r>
              <a:rPr lang="en-US" dirty="0"/>
              <a:t>nearly every modeling decision is a tradeoff between bias and variance. Higher model complexity means lower bias and higher variance </a:t>
            </a:r>
            <a:endParaRPr lang="en-US" dirty="0" smtClean="0">
              <a:effectLst/>
            </a:endParaRPr>
          </a:p>
          <a:p>
            <a:r>
              <a:rPr lang="en-US" dirty="0">
                <a:solidFill>
                  <a:srgbClr val="FF0000"/>
                </a:solidFill>
              </a:rPr>
              <a:t>Interpretability versus predictive performance: </a:t>
            </a:r>
            <a:r>
              <a:rPr lang="en-US" dirty="0"/>
              <a:t>there is also usually a tradeoff between a model that is interpretable and one that predicts well under general circumstances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1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6671" r="-16671"/>
          <a:stretch>
            <a:fillRect/>
          </a:stretch>
        </p:blipFill>
        <p:spPr>
          <a:xfrm>
            <a:off x="-1205943" y="357299"/>
            <a:ext cx="11434224" cy="6288383"/>
          </a:xfrm>
        </p:spPr>
      </p:pic>
    </p:spTree>
    <p:extLst>
      <p:ext uri="{BB962C8B-B14F-4D97-AF65-F5344CB8AC3E}">
        <p14:creationId xmlns:p14="http://schemas.microsoft.com/office/powerpoint/2010/main" val="225892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09"/>
            <a:ext cx="9144000" cy="51398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Airfare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IBM’s Watson in Jeopardy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8743" y="3244334"/>
            <a:ext cx="3226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/WFR3lOm_xhE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Handwritten Postal Codes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62"/>
            <a:ext cx="9144000" cy="46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Alzheimer’s Disease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7" y="1336220"/>
            <a:ext cx="4378993" cy="55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6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637</Words>
  <Application>Microsoft Macintosh PowerPoint</Application>
  <PresentationFormat>On-screen Show (4:3)</PresentationFormat>
  <Paragraphs>123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 to Data Mining</vt:lpstr>
      <vt:lpstr>What is it?</vt:lpstr>
      <vt:lpstr>Google</vt:lpstr>
      <vt:lpstr>PowerPoint Presentation</vt:lpstr>
      <vt:lpstr>PowerPoint Presentation</vt:lpstr>
      <vt:lpstr>Airfare Prediction</vt:lpstr>
      <vt:lpstr>IBM’s Watson in Jeopardy</vt:lpstr>
      <vt:lpstr>Handwritten Postal Codes</vt:lpstr>
      <vt:lpstr>Predicting Alzheimer’s Disease</vt:lpstr>
      <vt:lpstr>Bias-Variance Dilemma</vt:lpstr>
      <vt:lpstr>Information Retrieval</vt:lpstr>
      <vt:lpstr>Text Similarity</vt:lpstr>
      <vt:lpstr>Vectors, Metrics, Retrieval</vt:lpstr>
      <vt:lpstr>Page Rank</vt:lpstr>
      <vt:lpstr>Clustering</vt:lpstr>
      <vt:lpstr>Baseball Pitches</vt:lpstr>
      <vt:lpstr>k-Means Clustering</vt:lpstr>
      <vt:lpstr>PowerPoint Presentation</vt:lpstr>
      <vt:lpstr>Properties of k-Means Clustering</vt:lpstr>
      <vt:lpstr>Hierarchical clustering algorithm</vt:lpstr>
      <vt:lpstr>Single Linkage</vt:lpstr>
      <vt:lpstr>Complete Linkage</vt:lpstr>
      <vt:lpstr>PowerPoint Presentation</vt:lpstr>
      <vt:lpstr>Properties</vt:lpstr>
      <vt:lpstr>Regression</vt:lpstr>
      <vt:lpstr>Linear regression</vt:lpstr>
      <vt:lpstr>Least Square method</vt:lpstr>
      <vt:lpstr>Classification Trees</vt:lpstr>
      <vt:lpstr>Example </vt:lpstr>
      <vt:lpstr>And the Classification Tree</vt:lpstr>
      <vt:lpstr>Continuous Classification Trees</vt:lpstr>
      <vt:lpstr>Properties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</dc:title>
  <dc:creator>Carsten Schürmann</dc:creator>
  <cp:lastModifiedBy>Carsten Schürmann</cp:lastModifiedBy>
  <cp:revision>36</cp:revision>
  <dcterms:created xsi:type="dcterms:W3CDTF">2015-04-28T11:10:58Z</dcterms:created>
  <dcterms:modified xsi:type="dcterms:W3CDTF">2015-04-28T17:41:29Z</dcterms:modified>
</cp:coreProperties>
</file>